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</p:sldMasterIdLst>
  <p:notesMasterIdLst>
    <p:notesMasterId r:id="rId16"/>
  </p:notesMasterIdLst>
  <p:handoutMasterIdLst>
    <p:handoutMasterId r:id="rId17"/>
  </p:handoutMasterIdLst>
  <p:sldIdLst>
    <p:sldId id="1864" r:id="rId5"/>
    <p:sldId id="1846" r:id="rId6"/>
    <p:sldId id="1845" r:id="rId7"/>
    <p:sldId id="1848" r:id="rId8"/>
    <p:sldId id="1849" r:id="rId9"/>
    <p:sldId id="1852" r:id="rId10"/>
    <p:sldId id="1851" r:id="rId11"/>
    <p:sldId id="1862" r:id="rId12"/>
    <p:sldId id="1859" r:id="rId13"/>
    <p:sldId id="1858" r:id="rId14"/>
    <p:sldId id="1860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inks" id="{4CCBE145-9F3B-43C3-8EAE-1EE4FE803BE6}">
          <p14:sldIdLst>
            <p14:sldId id="1864"/>
            <p14:sldId id="1846"/>
            <p14:sldId id="1845"/>
            <p14:sldId id="1848"/>
            <p14:sldId id="1849"/>
            <p14:sldId id="1852"/>
            <p14:sldId id="1851"/>
            <p14:sldId id="1862"/>
            <p14:sldId id="1859"/>
            <p14:sldId id="1858"/>
            <p14:sldId id="1860"/>
          </p14:sldIdLst>
        </p14:section>
      </p14:sectionLst>
    </p:ext>
    <p:ext uri="{EFAFB233-063F-42B5-8137-9DF3F51BA10A}">
      <p15:sldGuideLst xmlns:p15="http://schemas.microsoft.com/office/powerpoint/2012/main">
        <p15:guide id="2" pos="48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7F4"/>
    <a:srgbClr val="FF2625"/>
    <a:srgbClr val="007788"/>
    <a:srgbClr val="297C2A"/>
    <a:srgbClr val="FE4387"/>
    <a:srgbClr val="F69000"/>
    <a:srgbClr val="01C2D1"/>
    <a:srgbClr val="D6D734"/>
    <a:srgbClr val="005C68"/>
    <a:srgbClr val="3B2E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41" autoAdjust="0"/>
  </p:normalViewPr>
  <p:slideViewPr>
    <p:cSldViewPr snapToGrid="0">
      <p:cViewPr varScale="1">
        <p:scale>
          <a:sx n="78" d="100"/>
          <a:sy n="78" d="100"/>
        </p:scale>
        <p:origin x="787" y="62"/>
      </p:cViewPr>
      <p:guideLst>
        <p:guide pos="4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 showGuides="1">
      <p:cViewPr varScale="1">
        <p:scale>
          <a:sx n="48" d="100"/>
          <a:sy n="48" d="100"/>
        </p:scale>
        <p:origin x="268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CAFC1F-15E8-4659-B445-2DCE56C6E4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389ACF-620B-4973-826D-C81B497FD2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D4961-0791-4140-A452-41CFA6EC0553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E44D2E-37ED-41C4-A335-2B6C8751E2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748BB0-5B2C-4ACA-BD70-CC3E971502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6954D-AA1D-47B5-9106-5D9358A61F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548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2278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3417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5288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E0BC0C9-E1C8-43B4-B02D-558783360CD4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4645152" y="1837944"/>
            <a:ext cx="6967728" cy="2624328"/>
          </a:xfrm>
        </p:spPr>
        <p:txBody>
          <a:bodyPr anchor="ctr">
            <a:normAutofit fontScale="90000"/>
          </a:bodyPr>
          <a:lstStyle>
            <a:lvl1pPr algn="ctr">
              <a:defRPr sz="4400" b="0">
                <a:solidFill>
                  <a:schemeClr val="accent3"/>
                </a:solidFill>
                <a:latin typeface="+mj-lt"/>
              </a:defRPr>
            </a:lvl1pPr>
          </a:lstStyle>
          <a:p>
            <a:pPr algn="l" eaLnBrk="1" hangingPunct="1"/>
            <a:r>
              <a:rPr lang="en-US" altLang="en-US" sz="6600" b="1">
                <a:latin typeface="+mn-lt"/>
              </a:rPr>
              <a:t>Click to edit Master title style</a:t>
            </a:r>
            <a:endParaRPr lang="en-US" altLang="en-US" sz="6600" b="1" dirty="0">
              <a:latin typeface="+mn-lt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0A0F3C9-3AB5-4E08-8531-AA11FB7336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9525"/>
            <a:ext cx="417195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79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E65ED86-A26C-479A-8393-0BFDCBCD4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83952"/>
            <a:ext cx="10668000" cy="111164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A834B-FAC3-4C97-AEAE-75A4B8BAA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4"/>
            <a:ext cx="9144000" cy="64633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4000" b="1">
                <a:solidFill>
                  <a:schemeClr val="accent4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91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B9BC-7BE7-4893-90FD-CC95830FD8F2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70E-046A-4C23-BC98-E307A7DD6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841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B1932CF-F265-4AEE-8704-F42C01AFB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715963"/>
            <a:ext cx="4572000" cy="465482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87C0253-70CA-4E5C-AE9D-1B0C8D3813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65"/>
          <a:stretch/>
        </p:blipFill>
        <p:spPr>
          <a:xfrm>
            <a:off x="44450" y="5638800"/>
            <a:ext cx="12147550" cy="121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D6C0B2-9A48-4C93-B61B-29BAD5AA5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3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94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444081"/>
            <a:ext cx="4572000" cy="23622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A865C00-02F4-49EE-A361-F7D34853C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905500"/>
            <a:ext cx="12192000" cy="952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F84A5CD-78E4-4FA4-A69A-69BA623D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3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680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EFAC9D2-EFFD-400B-A27D-15491636E8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3875" y="266700"/>
            <a:ext cx="4048125" cy="592455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161FF1D-90EC-45F2-A73E-1903E6F9A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3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7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48201" y="1905000"/>
            <a:ext cx="6960704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419FA93-726C-46DF-AA6F-7936E00173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6025" y="242887"/>
            <a:ext cx="3629025" cy="637222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BC916A3-2B6E-4719-959B-4D40B52E5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201" y="715961"/>
            <a:ext cx="6960704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3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87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2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Purp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5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1B4C460-6DD9-4215-A553-BF8A2E91D9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15037" y="6086475"/>
            <a:ext cx="5953125" cy="7715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FEB78B1-70BF-4543-BF64-761AB55C1B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67151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4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4DB5AF3-A5ED-4D17-BD3C-81D11C4F94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72150" y="6086475"/>
            <a:ext cx="5953125" cy="77152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420EFF2-8173-4E25-ADF3-8100FA16D4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67151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1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Insert Text Here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6A11B1F-F0BD-4D89-BF5D-45A1199819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65"/>
          <a:stretch/>
        </p:blipFill>
        <p:spPr>
          <a:xfrm>
            <a:off x="44450" y="5638800"/>
            <a:ext cx="1214755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23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C00585D-E155-409A-899A-29BDF4E57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text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944D9B-AA15-4DB5-AE58-0FA514F6FE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90699"/>
            <a:ext cx="10668000" cy="6858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0FED17F-41F1-4615-A696-AF6F85A6AB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905500"/>
            <a:ext cx="12192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0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4696-E1F3-49EF-AEC8-730A16D9A23F}" type="datetimeFigureOut">
              <a:rPr lang="en-US" altLang="en-US" smtClean="0"/>
              <a:pPr/>
              <a:t>4/3/2024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969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702" r:id="rId3"/>
    <p:sldLayoutId id="2147483699" r:id="rId4"/>
    <p:sldLayoutId id="2147483701" r:id="rId5"/>
    <p:sldLayoutId id="2147483700" r:id="rId6"/>
    <p:sldLayoutId id="2147483703" r:id="rId7"/>
    <p:sldLayoutId id="2147483690" r:id="rId8"/>
    <p:sldLayoutId id="2147483704" r:id="rId9"/>
    <p:sldLayoutId id="2147483691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D2DB031-9003-4F74-A88F-FE2A2ABABC72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4641036" y="1840275"/>
            <a:ext cx="6963135" cy="3852071"/>
          </a:xfrm>
        </p:spPr>
        <p:txBody>
          <a:bodyPr anchor="ctr">
            <a:no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altLang="en-US" b="1" dirty="0">
                <a:solidFill>
                  <a:schemeClr val="accent3"/>
                </a:solidFill>
                <a:latin typeface="Baskerville Old Face" panose="02020602080505020303" pitchFamily="18" charset="0"/>
              </a:rPr>
              <a:t>FEMINIST THERAPY IN INDIA</a:t>
            </a:r>
            <a:br>
              <a:rPr lang="en-US" altLang="en-US" b="1" dirty="0">
                <a:solidFill>
                  <a:schemeClr val="accent3"/>
                </a:solidFill>
                <a:latin typeface="Baskerville Old Face" panose="02020602080505020303" pitchFamily="18" charset="0"/>
              </a:rPr>
            </a:br>
            <a:br>
              <a:rPr lang="en-US" altLang="en-US" b="1" dirty="0">
                <a:solidFill>
                  <a:schemeClr val="accent3"/>
                </a:solidFill>
                <a:latin typeface="Baskerville Old Face" panose="02020602080505020303" pitchFamily="18" charset="0"/>
              </a:rPr>
            </a:b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Presented by:</a:t>
            </a:r>
            <a:b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</a:b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Shobiha .B</a:t>
            </a:r>
            <a:b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</a:b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Guided by:</a:t>
            </a:r>
            <a:b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</a:b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DR. John 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Balaiah</a:t>
            </a:r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.,M.A.(USA),M.Phil.,</a:t>
            </a:r>
            <a:r>
              <a:rPr lang="en-US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Phd</a:t>
            </a:r>
            <a:b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</a:br>
            <a:endParaRPr lang="en-US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26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9E38B3-4686-8247-9625-49018D29F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5.Summary &amp; Conclusions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55E1D-F4AD-41A7-B948-E2D246CCFE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From the narratives of the participants, it is evident that the culture and gender norms have contributed a lot of emotional distress and dysregulation contributing to the pathology </a:t>
            </a:r>
          </a:p>
          <a:p>
            <a:endParaRPr lang="en-US" b="1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b="1">
                <a:solidFill>
                  <a:schemeClr val="tx2">
                    <a:lumMod val="75000"/>
                    <a:lumOff val="25000"/>
                  </a:schemeClr>
                </a:solidFill>
              </a:rPr>
              <a:t>So</a:t>
            </a: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implication of feminist therapy in the treatment of BPD will be beneficial for the empowering </a:t>
            </a:r>
            <a:r>
              <a:rPr lang="en-US" b="1">
                <a:solidFill>
                  <a:schemeClr val="tx2">
                    <a:lumMod val="75000"/>
                    <a:lumOff val="25000"/>
                  </a:schemeClr>
                </a:solidFill>
              </a:rPr>
              <a:t>the client </a:t>
            </a:r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6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CC8F73-ECDC-4868-AB59-BA85918D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6000" dirty="0">
                <a:latin typeface="Broadway" panose="04040905080B02020502" pitchFamily="82" charset="0"/>
              </a:rPr>
            </a:br>
            <a:br>
              <a:rPr lang="en-US" sz="6000" dirty="0">
                <a:latin typeface="Broadway" panose="04040905080B02020502" pitchFamily="82" charset="0"/>
              </a:rPr>
            </a:br>
            <a:br>
              <a:rPr lang="en-US" sz="6000" dirty="0">
                <a:latin typeface="Broadway" panose="04040905080B02020502" pitchFamily="82" charset="0"/>
              </a:rPr>
            </a:br>
            <a:r>
              <a:rPr lang="en-US" sz="6000" dirty="0">
                <a:latin typeface="Broadway" panose="04040905080B02020502" pitchFamily="82" charset="0"/>
              </a:rPr>
              <a:t>THANK</a:t>
            </a:r>
            <a:r>
              <a:rPr lang="en-US" dirty="0">
                <a:latin typeface="Blackadder ITC" panose="04020505051007020D02" pitchFamily="82" charset="0"/>
              </a:rPr>
              <a:t> </a:t>
            </a:r>
            <a:r>
              <a:rPr lang="en-US" sz="5400" dirty="0">
                <a:latin typeface="Broadway" panose="04040905080B02020502" pitchFamily="82" charset="0"/>
              </a:rPr>
              <a:t>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16BC9-7937-4417-B232-1B37F47960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48201" y="4389120"/>
            <a:ext cx="6960704" cy="79248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48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5FA19F-6DA1-4162-B648-9CBB05B31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8"/>
          </a:xfrm>
        </p:spPr>
        <p:txBody>
          <a:bodyPr/>
          <a:lstStyle/>
          <a:p>
            <a:r>
              <a:rPr lang="en-US" dirty="0"/>
              <a:t>Why this topic 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36812B-2065-4A2B-B59B-8957022687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7902" y="2580502"/>
            <a:ext cx="6477000" cy="3276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1" indent="0">
              <a:buNone/>
            </a:pPr>
            <a:endParaRPr lang="en-US" altLang="en-US" dirty="0"/>
          </a:p>
          <a:p>
            <a:r>
              <a:rPr lang="en-US" altLang="en-US" dirty="0"/>
              <a:t>Challenging the Androcentric traditional theories</a:t>
            </a:r>
          </a:p>
          <a:p>
            <a:endParaRPr lang="en-US" altLang="en-US" dirty="0"/>
          </a:p>
          <a:p>
            <a:r>
              <a:rPr lang="en-US" altLang="en-US" dirty="0"/>
              <a:t>Empowering women and marginalized genders for social change </a:t>
            </a:r>
          </a:p>
          <a:p>
            <a:endParaRPr lang="en-US" altLang="en-US" dirty="0"/>
          </a:p>
          <a:p>
            <a:r>
              <a:rPr lang="en-US" altLang="en-US" dirty="0"/>
              <a:t>My personal experience of being a woman in an Indian society </a:t>
            </a:r>
          </a:p>
          <a:p>
            <a:pPr marL="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6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9E38B3-4686-8247-9625-49018D29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301" y="1995467"/>
            <a:ext cx="9141397" cy="615553"/>
          </a:xfrm>
        </p:spPr>
        <p:txBody>
          <a:bodyPr/>
          <a:lstStyle/>
          <a:p>
            <a:r>
              <a:rPr lang="en-US" dirty="0"/>
              <a:t>Research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8212-5155-ADAD-A70A-122BAE781C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Introduction</a:t>
            </a:r>
          </a:p>
          <a:p>
            <a:pPr>
              <a:lnSpc>
                <a:spcPct val="150000"/>
              </a:lnSpc>
            </a:pPr>
            <a:r>
              <a:rPr lang="en-US" dirty="0"/>
              <a:t>Review Of literature </a:t>
            </a:r>
          </a:p>
          <a:p>
            <a:pPr>
              <a:lnSpc>
                <a:spcPct val="150000"/>
              </a:lnSpc>
            </a:pPr>
            <a:r>
              <a:rPr lang="en-US" dirty="0"/>
              <a:t>Research procedure </a:t>
            </a:r>
          </a:p>
          <a:p>
            <a:pPr>
              <a:lnSpc>
                <a:spcPct val="150000"/>
              </a:lnSpc>
            </a:pPr>
            <a:r>
              <a:rPr lang="en-US" dirty="0"/>
              <a:t>Data Analysis, Discussions, and Findings</a:t>
            </a:r>
          </a:p>
          <a:p>
            <a:pPr>
              <a:lnSpc>
                <a:spcPct val="150000"/>
              </a:lnSpc>
            </a:pPr>
            <a:r>
              <a:rPr lang="en-US" dirty="0"/>
              <a:t>Conclusion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0354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Chapter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E90A16C-1235-4DE1-9AE7-2F7599C83F9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56283" y="1514968"/>
            <a:ext cx="10668000" cy="76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1800" b="0" dirty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INTRODUCTION</a:t>
            </a:r>
          </a:p>
        </p:txBody>
      </p:sp>
      <p:graphicFrame>
        <p:nvGraphicFramePr>
          <p:cNvPr id="7" name="Group 85">
            <a:extLst>
              <a:ext uri="{FF2B5EF4-FFF2-40B4-BE49-F238E27FC236}">
                <a16:creationId xmlns:a16="http://schemas.microsoft.com/office/drawing/2014/main" id="{AD3D3348-39B0-440D-88BE-1A8FA98919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4901174"/>
              </p:ext>
            </p:extLst>
          </p:nvPr>
        </p:nvGraphicFramePr>
        <p:xfrm>
          <a:off x="1280160" y="2547891"/>
          <a:ext cx="12831254" cy="3324253"/>
        </p:xfrm>
        <a:graphic>
          <a:graphicData uri="http://schemas.openxmlformats.org/drawingml/2006/table">
            <a:tbl>
              <a:tblPr firstRow="1"/>
              <a:tblGrid>
                <a:gridCol w="2804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6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1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59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5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84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84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Feminism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Indian Context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BPD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Other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91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Origin and Development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Gender-based violence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Common Approaches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Need for the study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67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Multicultural perspective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Principles,techniques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and goals of the therapy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18288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Mental health problem among women </a:t>
                      </a:r>
                    </a:p>
                  </a:txBody>
                  <a:tcPr marT="182880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Feminist therapy as an alternative treatment </a:t>
                      </a:r>
                    </a:p>
                  </a:txBody>
                  <a:tcPr marT="182880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Strengths of the study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Limitations of the study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Scope of the study</a:t>
                      </a:r>
                    </a:p>
                  </a:txBody>
                  <a:tcPr marT="182880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182880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182880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67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7BA524-3F25-4DC5-86FB-566996E0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2.LITERATURE REVIEW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9585A-5E1F-40FA-8E64-BB4F04611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48201" y="1905000"/>
            <a:ext cx="6960704" cy="3276600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dirty="0"/>
              <a:t> Primary resource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Brown(2018), Feminist therapy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err="1"/>
              <a:t>Corey.G</a:t>
            </a:r>
            <a:r>
              <a:rPr lang="en-US" b="0" dirty="0"/>
              <a:t>, Theory and practice of counselling and psychotherapy</a:t>
            </a:r>
          </a:p>
          <a:p>
            <a:r>
              <a:rPr lang="en-US" dirty="0"/>
              <a:t>Secondary resource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 </a:t>
            </a:r>
            <a:r>
              <a:rPr lang="en-US" b="0" i="0" dirty="0">
                <a:solidFill>
                  <a:srgbClr val="343A40"/>
                </a:solidFill>
                <a:effectLst/>
                <a:highlight>
                  <a:srgbClr val="FFFFFF"/>
                </a:highlight>
                <a:latin typeface="Nunito" panose="020F0502020204030204" pitchFamily="2" charset="0"/>
              </a:rPr>
              <a:t>Horwitz, M. 1990. A case study of the use of feminist psychotherapy with women who have had abortions. University of Cape Town.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</a:rPr>
              <a:t>Listening to women's voices: clinicians' perspectives on the benefits of feminist therapy in the treatment of borderline personality disorder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8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6113CF7-2AD3-435A-BAA8-7D864E9DD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3.Research Procedure </a:t>
            </a:r>
          </a:p>
        </p:txBody>
      </p:sp>
      <p:sp>
        <p:nvSpPr>
          <p:cNvPr id="9219" name="Rectangle 8">
            <a:extLst>
              <a:ext uri="{FF2B5EF4-FFF2-40B4-BE49-F238E27FC236}">
                <a16:creationId xmlns:a16="http://schemas.microsoft.com/office/drawing/2014/main" id="{A17D04F1-4318-4DD6-B27E-D66AE4D426B2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762000" y="1904999"/>
            <a:ext cx="10678160" cy="4008121"/>
          </a:xfrm>
        </p:spPr>
        <p:txBody>
          <a:bodyPr wrap="square" anchor="t">
            <a:normAutofit fontScale="85000" lnSpcReduction="20000"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en-US" dirty="0"/>
              <a:t>Statements </a:t>
            </a:r>
          </a:p>
          <a:p>
            <a:r>
              <a:rPr lang="en-US" altLang="en-US" b="0" dirty="0">
                <a:latin typeface="Adobe Ming Std L" panose="02020300000000000000" pitchFamily="18" charset="-128"/>
                <a:ea typeface="Adobe Ming Std L" panose="02020300000000000000" pitchFamily="18" charset="-128"/>
              </a:rPr>
              <a:t>	It aims to explore the use of feminist psychotherapy with a woman who has had a personality disorder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en-US" dirty="0"/>
              <a:t>Objectives </a:t>
            </a:r>
          </a:p>
          <a:p>
            <a:pPr marL="285750" indent="-285750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US" altLang="en-US" b="0" dirty="0"/>
              <a:t>Explore and critically analyze the principles ,techniques and efficacy of feminist therapy as a therapeutic approach</a:t>
            </a:r>
          </a:p>
          <a:p>
            <a:pPr marL="285750" indent="-285750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US" altLang="en-US" b="0" dirty="0"/>
              <a:t>Explore the challenges faced by individuals diagnosed with Personality disorder, in terms of cultural context and gender norms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en-US" dirty="0"/>
              <a:t>Hypothesis</a:t>
            </a:r>
          </a:p>
          <a:p>
            <a:pPr marL="285750" indent="-285750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US" altLang="en-US" b="0" dirty="0"/>
              <a:t>The study assumes that feminist therapy feminist therapy will help women to develop deeper understanding of themselves and empower to take charge of their lives</a:t>
            </a:r>
          </a:p>
          <a:p>
            <a:pPr marL="285750" indent="-285750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US" altLang="en-US" b="0" dirty="0"/>
              <a:t>The study aims to contribute to the development of more effective treatment strategies for women with mental health challenges</a:t>
            </a:r>
          </a:p>
          <a:p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51AF1-B020-4718-8B3A-CBAC32092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Procedure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2B839A9-BE4F-40C7-ABA3-682B626FFB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" y="1458098"/>
            <a:ext cx="10054281" cy="3977502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Qualitative Methodology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Convenient Sampling-Samples  were selected from the hospital, where I did my internship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Three case studies  were collected from the case files of the patients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Semi-structured open-ended questions were formed using the principles of feminist therapy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From those questions, the participants subjective experience has been understood by the exploration of self-perception, understanding relationships(power dynamics), exploring emotional expression, coping mechanism, intersectionality and their challenging internalized messages 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942F27-5502-446E-9102-6DE834A59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4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8BBDC7-B590-43B7-BBD0-3A247210E1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666240"/>
            <a:ext cx="7985760" cy="4165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Data Analysis-</a:t>
            </a:r>
            <a:r>
              <a:rPr lang="en-US" dirty="0">
                <a:solidFill>
                  <a:schemeClr val="accent3"/>
                </a:solidFill>
              </a:rPr>
              <a:t>Narrative Analysis</a:t>
            </a:r>
          </a:p>
          <a:p>
            <a:endParaRPr lang="en-US" dirty="0">
              <a:solidFill>
                <a:schemeClr val="accent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chemeClr val="tx1"/>
                </a:solidFill>
              </a:rPr>
              <a:t>Exploring the narrative of their experiences with BPD</a:t>
            </a:r>
          </a:p>
          <a:p>
            <a:pPr marL="285750" indent="-285750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chemeClr val="tx1"/>
                </a:solidFill>
              </a:rPr>
              <a:t>Exploration of power dynamics, experiences of abuse, control, invalidation have shaped their sense of self and relationship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Emotional experience , gender experience, Relationship patterns, Intersectionality</a:t>
            </a:r>
          </a:p>
          <a:p>
            <a:pPr marL="285750" indent="-285750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chemeClr val="tx1"/>
                </a:solidFill>
              </a:rPr>
              <a:t>While analyzing the narratives of all the three participants, they have advocated for their needs and autonomy </a:t>
            </a:r>
          </a:p>
          <a:p>
            <a:endParaRPr lang="en-US" dirty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endParaRPr lang="en-US" b="1" dirty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endParaRPr lang="en-US" b="1" dirty="0">
              <a:solidFill>
                <a:schemeClr val="accent3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23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8DF32A-D165-40DA-AAE8-A6E9579E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301" y="1379914"/>
            <a:ext cx="9141397" cy="1231106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Analysis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&amp;</a:t>
            </a:r>
            <a:r>
              <a:rPr lang="en-US" dirty="0"/>
              <a:t> </a:t>
            </a:r>
            <a:r>
              <a:rPr lang="en-US" dirty="0">
                <a:solidFill>
                  <a:schemeClr val="accent3"/>
                </a:solidFill>
              </a:rPr>
              <a:t>Findings</a:t>
            </a:r>
            <a:br>
              <a:rPr lang="en-US" dirty="0">
                <a:solidFill>
                  <a:schemeClr val="accent3"/>
                </a:solidFill>
              </a:rPr>
            </a:b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3BC92DE-1779-4A44-AED9-0261C2497D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96307" y="2702560"/>
            <a:ext cx="7799387" cy="224535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BIO-Trauma and stress</a:t>
            </a:r>
          </a:p>
          <a:p>
            <a:pPr>
              <a:lnSpc>
                <a:spcPct val="150000"/>
              </a:lnSpc>
            </a:pPr>
            <a:r>
              <a:rPr lang="en-US" alt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PSYCHO</a:t>
            </a:r>
            <a:r>
              <a:rPr lang="en-US" altLang="en-US" sz="1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-Inferiority, boundary issues, coping mechanism</a:t>
            </a:r>
          </a:p>
          <a:p>
            <a:pPr>
              <a:lnSpc>
                <a:spcPct val="150000"/>
              </a:lnSpc>
            </a:pPr>
            <a:r>
              <a:rPr lang="en-US" alt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SOCIAL-power dynamics, identity crisis</a:t>
            </a:r>
            <a:endParaRPr lang="en-US" altLang="en-US" sz="1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16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eminine Neutrals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FCDCD1"/>
      </a:accent1>
      <a:accent2>
        <a:srgbClr val="FFB6A3"/>
      </a:accent2>
      <a:accent3>
        <a:srgbClr val="C16550"/>
      </a:accent3>
      <a:accent4>
        <a:srgbClr val="FEF7F4"/>
      </a:accent4>
      <a:accent5>
        <a:srgbClr val="8A443A"/>
      </a:accent5>
      <a:accent6>
        <a:srgbClr val="EEDED1"/>
      </a:accent6>
      <a:hlink>
        <a:srgbClr val="E0CCBF"/>
      </a:hlink>
      <a:folHlink>
        <a:srgbClr val="C16E32"/>
      </a:folHlink>
    </a:clrScheme>
    <a:fontScheme name="Custom 4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men's History_TM10107764_Win32_LH_v4" id="{AC635B7D-C2D6-408D-AB8F-C03D582CC5EF}" vid="{62200808-B30B-4ED4-83F3-E3A969C6164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AAEAA2-4CF8-449D-8745-25872C8482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95BB57-19EB-4557-B5D2-B6E7784AF408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811E5987-7DAE-478C-B57E-B58680B871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Women's History Month presentation</Template>
  <TotalTime>537</TotalTime>
  <Words>532</Words>
  <Application>Microsoft Office PowerPoint</Application>
  <PresentationFormat>Widescreen</PresentationFormat>
  <Paragraphs>88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Adobe Ming Std L</vt:lpstr>
      <vt:lpstr>Arial</vt:lpstr>
      <vt:lpstr>Baskerville Old Face</vt:lpstr>
      <vt:lpstr>Bell MT</vt:lpstr>
      <vt:lpstr>Blackadder ITC</vt:lpstr>
      <vt:lpstr>Broadway</vt:lpstr>
      <vt:lpstr>Nunito</vt:lpstr>
      <vt:lpstr>Roboto</vt:lpstr>
      <vt:lpstr>Segoe UI</vt:lpstr>
      <vt:lpstr>Wingdings</vt:lpstr>
      <vt:lpstr>Office Theme</vt:lpstr>
      <vt:lpstr>FEMINIST THERAPY IN INDIA  Presented by: Shobiha .B Guided by: DR. John Balaiah.,M.A.(USA),M.Phil.,Phd </vt:lpstr>
      <vt:lpstr>Why this topic ?</vt:lpstr>
      <vt:lpstr>Research Plan</vt:lpstr>
      <vt:lpstr>Chapter 1</vt:lpstr>
      <vt:lpstr>2.LITERATURE REVIEW </vt:lpstr>
      <vt:lpstr>3.Research Procedure </vt:lpstr>
      <vt:lpstr>Procedure</vt:lpstr>
      <vt:lpstr>Chapter 4</vt:lpstr>
      <vt:lpstr>Analysis &amp; Findings </vt:lpstr>
      <vt:lpstr>5.Summary &amp; Conclusions</vt:lpstr>
      <vt:lpstr>   THANK YOU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FEMINIST THERAPY IN INDIA</dc:title>
  <dc:subject/>
  <dc:creator>shobiha baskar</dc:creator>
  <cp:keywords/>
  <dc:description/>
  <cp:lastModifiedBy>bm6wmz3@outlook.com</cp:lastModifiedBy>
  <cp:revision>17</cp:revision>
  <dcterms:created xsi:type="dcterms:W3CDTF">2024-04-02T10:49:18Z</dcterms:created>
  <dcterms:modified xsi:type="dcterms:W3CDTF">2024-04-03T04:59:14Z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